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96" r:id="rId2"/>
    <p:sldId id="280" r:id="rId3"/>
    <p:sldId id="287" r:id="rId4"/>
    <p:sldId id="292" r:id="rId5"/>
    <p:sldId id="293" r:id="rId6"/>
    <p:sldId id="301" r:id="rId7"/>
    <p:sldId id="302" r:id="rId8"/>
    <p:sldId id="294" r:id="rId9"/>
    <p:sldId id="300" r:id="rId10"/>
    <p:sldId id="297" r:id="rId11"/>
    <p:sldId id="299" r:id="rId12"/>
    <p:sldId id="298" r:id="rId13"/>
    <p:sldId id="285" r:id="rId14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1C4A"/>
    <a:srgbClr val="E95175"/>
    <a:srgbClr val="F2F4F8"/>
    <a:srgbClr val="CBD0D6"/>
    <a:srgbClr val="E7E8EB"/>
    <a:srgbClr val="AD6671"/>
    <a:srgbClr val="996D7C"/>
    <a:srgbClr val="EDF0F6"/>
    <a:srgbClr val="EBD7E2"/>
    <a:srgbClr val="E7C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8" autoAdjust="0"/>
    <p:restoredTop sz="96383" autoAdjust="0"/>
  </p:normalViewPr>
  <p:slideViewPr>
    <p:cSldViewPr snapToGrid="0">
      <p:cViewPr varScale="1">
        <p:scale>
          <a:sx n="114" d="100"/>
          <a:sy n="114" d="100"/>
        </p:scale>
        <p:origin x="166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85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90468AC-13A3-4DFB-BBF2-07714252CF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CAD5DF-1409-48C5-8C08-3F682CBFF4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70439-869C-4BFF-BAB9-240A98D50226}" type="datetimeFigureOut">
              <a:rPr lang="ko-KR" altLang="en-US" smtClean="0"/>
              <a:t>2020-08-12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ABB8D5-35BF-4BAA-BD31-1D952745C5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DD3D92-44F4-4C09-9951-F7059518A7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21144-84BF-4116-995A-447D5092F7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198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1D46EA5-1CAD-4CBA-ABCF-657BCB8DC06B}" type="datetimeFigureOut">
              <a:rPr lang="ko-KR" altLang="en-US"/>
              <a:pPr>
                <a:defRPr/>
              </a:pPr>
              <a:t>2020-08-12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F28324E-35B4-48F1-9FD9-FC5D3774D133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F7654B2-F134-4CE3-B6FC-E271590037C7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4308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F7654B2-F134-4CE3-B6FC-E271590037C7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7760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8324E-35B4-48F1-9FD9-FC5D3774D133}" type="slidenum">
              <a:rPr lang="ko-KR" altLang="en-US" smtClean="0"/>
              <a:pPr>
                <a:defRPr/>
              </a:pPr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8737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F7654B2-F134-4CE3-B6FC-E271590037C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5286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간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459566E-4FAE-4DEC-8566-0F2787865424}"/>
              </a:ext>
            </a:extLst>
          </p:cNvPr>
          <p:cNvSpPr/>
          <p:nvPr userDrawn="1"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6" hasCustomPrompt="1"/>
          </p:nvPr>
        </p:nvSpPr>
        <p:spPr>
          <a:xfrm>
            <a:off x="5224389" y="2321004"/>
            <a:ext cx="2304256" cy="1107996"/>
          </a:xfrm>
        </p:spPr>
        <p:txBody>
          <a:bodyPr wrap="square" anchor="b">
            <a:spAutoFit/>
          </a:bodyPr>
          <a:lstStyle>
            <a:lvl1pPr marL="0" indent="0" algn="l">
              <a:buNone/>
              <a:defRPr sz="6600" b="1">
                <a:solidFill>
                  <a:srgbClr val="DE1C4A"/>
                </a:solidFill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9" name="텍스트 개체 틀 17"/>
          <p:cNvSpPr>
            <a:spLocks noGrp="1"/>
          </p:cNvSpPr>
          <p:nvPr>
            <p:ph type="body" sz="quarter" idx="17"/>
          </p:nvPr>
        </p:nvSpPr>
        <p:spPr>
          <a:xfrm>
            <a:off x="5241015" y="3532311"/>
            <a:ext cx="3233972" cy="369332"/>
          </a:xfrm>
        </p:spPr>
        <p:txBody>
          <a:bodyPr anchor="t">
            <a:spAutoFit/>
          </a:bodyPr>
          <a:lstStyle>
            <a:lvl1pPr marL="0" indent="0" algn="l">
              <a:buNone/>
              <a:defRPr sz="18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1" name="텍스트 개체 틀 17"/>
          <p:cNvSpPr>
            <a:spLocks noGrp="1"/>
          </p:cNvSpPr>
          <p:nvPr>
            <p:ph type="body" sz="quarter" idx="18"/>
          </p:nvPr>
        </p:nvSpPr>
        <p:spPr>
          <a:xfrm>
            <a:off x="5241015" y="3959335"/>
            <a:ext cx="3224781" cy="332399"/>
          </a:xfrm>
        </p:spPr>
        <p:txBody>
          <a:bodyPr anchor="t">
            <a:spAutoFit/>
          </a:bodyPr>
          <a:lstStyle>
            <a:lvl1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983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9A5C45F-968A-4F9C-B49C-F47895C7BDA9}"/>
              </a:ext>
            </a:extLst>
          </p:cNvPr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4"/>
          </p:nvPr>
        </p:nvSpPr>
        <p:spPr>
          <a:xfrm>
            <a:off x="7371749" y="6341581"/>
            <a:ext cx="1664747" cy="230832"/>
          </a:xfrm>
        </p:spPr>
        <p:txBody>
          <a:bodyPr>
            <a:spAutoFit/>
          </a:bodyPr>
          <a:lstStyle>
            <a:lvl1pPr marL="0" indent="0" algn="r">
              <a:buNone/>
              <a:defRPr sz="900" b="1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텍스트 개체 틀 14"/>
          <p:cNvSpPr>
            <a:spLocks noGrp="1"/>
          </p:cNvSpPr>
          <p:nvPr>
            <p:ph type="body" sz="quarter" idx="15"/>
          </p:nvPr>
        </p:nvSpPr>
        <p:spPr>
          <a:xfrm>
            <a:off x="6300167" y="6502223"/>
            <a:ext cx="2736329" cy="230832"/>
          </a:xfrm>
        </p:spPr>
        <p:txBody>
          <a:bodyPr>
            <a:spAutoFit/>
          </a:bodyPr>
          <a:lstStyle>
            <a:lvl1pPr marL="0" indent="0" algn="r">
              <a:buNone/>
              <a:defRPr sz="900" b="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2756" y="255623"/>
            <a:ext cx="8544523" cy="400110"/>
          </a:xfrm>
        </p:spPr>
        <p:txBody>
          <a:bodyPr wrap="square" anchor="ctr">
            <a:spAutoFit/>
          </a:bodyPr>
          <a:lstStyle>
            <a:lvl1pPr algn="l">
              <a:defRPr sz="2000" b="1">
                <a:solidFill>
                  <a:srgbClr val="DE1C4A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341784" y="806052"/>
            <a:ext cx="3528442" cy="288032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rgbClr val="11111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EB6C9A8-A6C7-477D-963A-AB3D6F249470}"/>
              </a:ext>
            </a:extLst>
          </p:cNvPr>
          <p:cNvCxnSpPr>
            <a:cxnSpLocks/>
          </p:cNvCxnSpPr>
          <p:nvPr userDrawn="1"/>
        </p:nvCxnSpPr>
        <p:spPr>
          <a:xfrm>
            <a:off x="251941" y="713924"/>
            <a:ext cx="8640119" cy="0"/>
          </a:xfrm>
          <a:prstGeom prst="line">
            <a:avLst/>
          </a:prstGeom>
          <a:ln w="6350">
            <a:solidFill>
              <a:srgbClr val="DE1C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614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64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74D74F0-9941-489A-950B-90B51175C11A}" type="datetimeFigureOut">
              <a:rPr lang="ko-KR" altLang="en-US"/>
              <a:pPr>
                <a:defRPr/>
              </a:pPr>
              <a:t>2020-08-12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56F78409-F03E-4FE7-82B9-7852488016F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4" r:id="rId2"/>
    <p:sldLayoutId id="2147483655" r:id="rId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6735080-C993-40E6-A6F4-8F26041A8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B415CCC5-8BF1-42D7-81BB-9FDB79469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435" y="4157424"/>
            <a:ext cx="4015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kumimoji="0" lang="ko-KR" altLang="en-US" sz="2400" b="1" dirty="0">
                <a:solidFill>
                  <a:schemeClr val="bg2">
                    <a:lumMod val="50000"/>
                  </a:schemeClr>
                </a:solidFill>
              </a:rPr>
              <a:t>중간 점검</a:t>
            </a:r>
            <a:endParaRPr kumimoji="0" lang="en-US" altLang="ko-KR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1560F89F-C256-4565-B234-5B0127D23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332" y="2055629"/>
            <a:ext cx="20387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dist" eaLnBrk="1" hangingPunct="1">
              <a:spcBef>
                <a:spcPct val="0"/>
              </a:spcBef>
              <a:buFontTx/>
              <a:buNone/>
            </a:pPr>
            <a:r>
              <a:rPr kumimoji="0" lang="en-US" altLang="ko-KR" sz="1200" spc="100" dirty="0">
                <a:solidFill>
                  <a:schemeClr val="bg2">
                    <a:lumMod val="50000"/>
                  </a:schemeClr>
                </a:solidFill>
              </a:rPr>
              <a:t>The</a:t>
            </a:r>
            <a:r>
              <a:rPr kumimoji="0" lang="ko-KR" altLang="en-US" sz="1200" spc="1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kumimoji="0" lang="en-US" altLang="ko-KR" sz="1200" spc="100" dirty="0">
                <a:solidFill>
                  <a:schemeClr val="bg2">
                    <a:lumMod val="50000"/>
                  </a:schemeClr>
                </a:solidFill>
              </a:rPr>
              <a:t>Resistance</a:t>
            </a:r>
            <a:endParaRPr kumimoji="0" lang="ko-KR" altLang="en-US" sz="1200" spc="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9F2F79B8-3266-4585-8281-290A99136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767" y="2537846"/>
            <a:ext cx="414805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4000" b="1" dirty="0">
                <a:solidFill>
                  <a:schemeClr val="bg2">
                    <a:lumMod val="50000"/>
                  </a:schemeClr>
                </a:solidFill>
              </a:rPr>
              <a:t>유니티를 이용한</a:t>
            </a:r>
            <a:endParaRPr kumimoji="0" lang="en-US" altLang="ko-KR" sz="4000" b="1" dirty="0">
              <a:solidFill>
                <a:schemeClr val="bg2">
                  <a:lumMod val="50000"/>
                </a:schemeClr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4000" b="1" dirty="0">
                <a:solidFill>
                  <a:schemeClr val="bg2">
                    <a:lumMod val="50000"/>
                  </a:schemeClr>
                </a:solidFill>
              </a:rPr>
              <a:t>VR FPS</a:t>
            </a:r>
            <a:r>
              <a:rPr kumimoji="0" lang="ko-KR" altLang="en-US" sz="4000" b="1" dirty="0">
                <a:solidFill>
                  <a:schemeClr val="bg2">
                    <a:lumMod val="50000"/>
                  </a:schemeClr>
                </a:solidFill>
              </a:rPr>
              <a:t>게임 제작</a:t>
            </a:r>
            <a:endParaRPr kumimoji="0" lang="ko-KR" altLang="en-US" sz="4000" b="1" dirty="0">
              <a:solidFill>
                <a:srgbClr val="DE1C4A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CEB7B1D-4377-4EED-BC48-9FB3164F5223}"/>
              </a:ext>
            </a:extLst>
          </p:cNvPr>
          <p:cNvCxnSpPr/>
          <p:nvPr/>
        </p:nvCxnSpPr>
        <p:spPr>
          <a:xfrm>
            <a:off x="698271" y="3953306"/>
            <a:ext cx="3773977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222115C-017E-4947-8A91-5BDFB900B32A}"/>
              </a:ext>
            </a:extLst>
          </p:cNvPr>
          <p:cNvCxnSpPr/>
          <p:nvPr/>
        </p:nvCxnSpPr>
        <p:spPr>
          <a:xfrm>
            <a:off x="698271" y="2445824"/>
            <a:ext cx="3773977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A5D2291-A038-43D0-8892-091DF20F2FE9}"/>
              </a:ext>
            </a:extLst>
          </p:cNvPr>
          <p:cNvSpPr txBox="1"/>
          <p:nvPr/>
        </p:nvSpPr>
        <p:spPr>
          <a:xfrm>
            <a:off x="7960936" y="5944545"/>
            <a:ext cx="2366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3"/>
                </a:solidFill>
              </a:rPr>
              <a:t>김민우</a:t>
            </a:r>
          </a:p>
        </p:txBody>
      </p:sp>
    </p:spTree>
    <p:extLst>
      <p:ext uri="{BB962C8B-B14F-4D97-AF65-F5344CB8AC3E}">
        <p14:creationId xmlns:p14="http://schemas.microsoft.com/office/powerpoint/2010/main" val="1859235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문제점 </a:t>
            </a:r>
            <a:r>
              <a:rPr lang="en-US" altLang="ko-KR" dirty="0"/>
              <a:t>&amp; </a:t>
            </a:r>
            <a:r>
              <a:rPr lang="ko-KR" altLang="en-US" dirty="0"/>
              <a:t>고충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99738" y="1117136"/>
            <a:ext cx="8544523" cy="5076273"/>
          </a:xfrm>
        </p:spPr>
        <p:txBody>
          <a:bodyPr/>
          <a:lstStyle/>
          <a:p>
            <a:pPr>
              <a:buFontTx/>
              <a:buChar char="-"/>
            </a:pPr>
            <a:r>
              <a:rPr lang="en-US" altLang="ko-KR" sz="1400" b="1" dirty="0"/>
              <a:t>VR</a:t>
            </a:r>
            <a:r>
              <a:rPr lang="ko-KR" altLang="en-US" sz="1400" b="1" dirty="0"/>
              <a:t>이 신 기술이다 보니 알려진 오픈소스들이나 강의들이 많이 없고 책이나 유튜브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구글검색을 통해</a:t>
            </a: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b="1" dirty="0"/>
              <a:t>최대한 알고 배우며 하려 노력하고 있으나 관련 서적이나 정보가 매우 부족합니다</a:t>
            </a:r>
            <a:r>
              <a:rPr lang="en-US" altLang="ko-KR" sz="1400" b="1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>
              <a:buFontTx/>
              <a:buChar char="-"/>
            </a:pPr>
            <a:r>
              <a:rPr lang="en-US" altLang="ko-KR" sz="1400" dirty="0"/>
              <a:t>VR </a:t>
            </a:r>
            <a:r>
              <a:rPr lang="ko-KR" altLang="en-US" sz="1400" dirty="0"/>
              <a:t>종류가 </a:t>
            </a:r>
            <a:r>
              <a:rPr lang="en-US" altLang="ko-KR" sz="1400" dirty="0"/>
              <a:t>Oculus VR</a:t>
            </a:r>
            <a:r>
              <a:rPr lang="ko-KR" altLang="en-US" sz="1400" dirty="0"/>
              <a:t>로 컴퓨터로 이용한 </a:t>
            </a:r>
            <a:r>
              <a:rPr lang="en-US" altLang="ko-KR" sz="1400" dirty="0"/>
              <a:t>VR </a:t>
            </a:r>
            <a:r>
              <a:rPr lang="ko-KR" altLang="en-US" sz="1400" dirty="0"/>
              <a:t>이 있고</a:t>
            </a:r>
            <a:r>
              <a:rPr lang="en-US" altLang="ko-KR" sz="1400" dirty="0"/>
              <a:t>,</a:t>
            </a:r>
          </a:p>
          <a:p>
            <a:pPr marL="0" indent="0">
              <a:buNone/>
            </a:pPr>
            <a:r>
              <a:rPr lang="en-US" altLang="ko-KR" sz="1400" dirty="0"/>
              <a:t>   Sony</a:t>
            </a:r>
            <a:r>
              <a:rPr lang="ko-KR" altLang="en-US" sz="1400" dirty="0"/>
              <a:t>사의 플레이스테이션 기반으로 한 </a:t>
            </a:r>
            <a:r>
              <a:rPr lang="en-US" altLang="ko-KR" sz="1400" dirty="0"/>
              <a:t>VR</a:t>
            </a:r>
            <a:r>
              <a:rPr lang="ko-KR" altLang="en-US" sz="1400" dirty="0"/>
              <a:t>기기가 있고</a:t>
            </a:r>
            <a:r>
              <a:rPr lang="en-US" altLang="ko-KR" sz="1400" dirty="0"/>
              <a:t>,</a:t>
            </a:r>
          </a:p>
          <a:p>
            <a:pPr marL="0" indent="0">
              <a:buNone/>
            </a:pPr>
            <a:r>
              <a:rPr lang="en-US" altLang="ko-KR" sz="1400" dirty="0"/>
              <a:t>   </a:t>
            </a:r>
            <a:r>
              <a:rPr lang="ko-KR" altLang="en-US" sz="1400" dirty="0"/>
              <a:t>일반 핸드폰을 이용한 구글 카드보드 </a:t>
            </a:r>
            <a:r>
              <a:rPr lang="en-US" altLang="ko-KR" sz="1400" dirty="0"/>
              <a:t>VR </a:t>
            </a:r>
            <a:r>
              <a:rPr lang="ko-KR" altLang="en-US" sz="1400" dirty="0"/>
              <a:t>기기가 있고</a:t>
            </a:r>
            <a:r>
              <a:rPr lang="en-US" altLang="ko-KR" sz="1400" dirty="0"/>
              <a:t>,</a:t>
            </a:r>
          </a:p>
          <a:p>
            <a:pPr marL="0" indent="0">
              <a:buNone/>
            </a:pPr>
            <a:r>
              <a:rPr lang="en-US" altLang="ko-KR" sz="1400" dirty="0"/>
              <a:t>   </a:t>
            </a:r>
            <a:r>
              <a:rPr lang="ko-KR" altLang="en-US" sz="1400" dirty="0"/>
              <a:t>삼성기종 핸드폰을 이용한 삼성 </a:t>
            </a:r>
            <a:r>
              <a:rPr lang="en-US" altLang="ko-KR" sz="1400" dirty="0"/>
              <a:t>VR </a:t>
            </a:r>
            <a:r>
              <a:rPr lang="ko-KR" altLang="en-US" sz="1400" dirty="0"/>
              <a:t>기기가 있습니다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이중에서 </a:t>
            </a:r>
            <a:r>
              <a:rPr lang="en-US" altLang="ko-KR" sz="1400" dirty="0"/>
              <a:t>Oculus</a:t>
            </a:r>
            <a:r>
              <a:rPr lang="ko-KR" altLang="en-US" sz="1400" dirty="0"/>
              <a:t>의 경우 고사양의 컴퓨터와 고가의 </a:t>
            </a:r>
            <a:r>
              <a:rPr lang="en-US" altLang="ko-KR" sz="1400" dirty="0"/>
              <a:t>VR</a:t>
            </a:r>
            <a:r>
              <a:rPr lang="ko-KR" altLang="en-US" sz="1400" dirty="0"/>
              <a:t>기기가 필요하고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플레이스테이션 기반으로 한 </a:t>
            </a:r>
            <a:r>
              <a:rPr lang="en-US" altLang="ko-KR" sz="1400" dirty="0"/>
              <a:t>VR</a:t>
            </a:r>
            <a:r>
              <a:rPr lang="ko-KR" altLang="en-US" sz="1400" dirty="0"/>
              <a:t>의 경우 플레이스테이션과 중고가의 </a:t>
            </a:r>
            <a:r>
              <a:rPr lang="en-US" altLang="ko-KR" sz="1400" dirty="0"/>
              <a:t>VR</a:t>
            </a:r>
            <a:r>
              <a:rPr lang="ko-KR" altLang="en-US" sz="1400" dirty="0"/>
              <a:t>기기가 필요합니다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따라서 제가 실질적으로 당장 구동할 수 있는 </a:t>
            </a:r>
            <a:r>
              <a:rPr lang="en-US" altLang="ko-KR" sz="1400" dirty="0"/>
              <a:t>VR</a:t>
            </a:r>
            <a:r>
              <a:rPr lang="ko-KR" altLang="en-US" sz="1400" dirty="0"/>
              <a:t>기기는 일반 핸드폰과 삼성기종 핸드폰을 이용한 구글 카드보드와 삼성</a:t>
            </a:r>
            <a:r>
              <a:rPr lang="en-US" altLang="ko-KR" sz="1400" dirty="0"/>
              <a:t>VR </a:t>
            </a:r>
            <a:r>
              <a:rPr lang="ko-KR" altLang="en-US" sz="1400" dirty="0"/>
              <a:t>기기 인데</a:t>
            </a:r>
            <a:r>
              <a:rPr lang="en-US" altLang="ko-KR" sz="1400" dirty="0"/>
              <a:t>, 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이 경우 핸드폰 기종의 사양에 따라 게임을 만든 후 최적화를 한다고 하더라도 많은 </a:t>
            </a:r>
            <a:r>
              <a:rPr lang="ko-KR" altLang="en-US" sz="1400" dirty="0" err="1"/>
              <a:t>렉과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버벅임</a:t>
            </a:r>
            <a:r>
              <a:rPr lang="ko-KR" altLang="en-US" sz="1400" dirty="0"/>
              <a:t> 현상이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심해 항상 그걸 </a:t>
            </a:r>
            <a:r>
              <a:rPr lang="ko-KR" altLang="en-US" sz="1400" dirty="0" err="1"/>
              <a:t>염두해</a:t>
            </a:r>
            <a:r>
              <a:rPr lang="ko-KR" altLang="en-US" sz="1400" dirty="0"/>
              <a:t> 두고 만들어야 하는 고충이 있습니다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83" name="Freeform 9"/>
          <p:cNvSpPr>
            <a:spLocks/>
          </p:cNvSpPr>
          <p:nvPr/>
        </p:nvSpPr>
        <p:spPr bwMode="auto">
          <a:xfrm>
            <a:off x="6205882" y="2133995"/>
            <a:ext cx="289808" cy="310082"/>
          </a:xfrm>
          <a:custGeom>
            <a:avLst/>
            <a:gdLst>
              <a:gd name="T0" fmla="*/ 45 w 90"/>
              <a:gd name="T1" fmla="*/ 24 h 96"/>
              <a:gd name="T2" fmla="*/ 36 w 90"/>
              <a:gd name="T3" fmla="*/ 22 h 96"/>
              <a:gd name="T4" fmla="*/ 36 w 90"/>
              <a:gd name="T5" fmla="*/ 0 h 96"/>
              <a:gd name="T6" fmla="*/ 0 w 90"/>
              <a:gd name="T7" fmla="*/ 36 h 96"/>
              <a:gd name="T8" fmla="*/ 36 w 90"/>
              <a:gd name="T9" fmla="*/ 72 h 96"/>
              <a:gd name="T10" fmla="*/ 36 w 90"/>
              <a:gd name="T11" fmla="*/ 49 h 96"/>
              <a:gd name="T12" fmla="*/ 70 w 90"/>
              <a:gd name="T13" fmla="*/ 80 h 96"/>
              <a:gd name="T14" fmla="*/ 57 w 90"/>
              <a:gd name="T15" fmla="*/ 96 h 96"/>
              <a:gd name="T16" fmla="*/ 85 w 90"/>
              <a:gd name="T17" fmla="*/ 73 h 96"/>
              <a:gd name="T18" fmla="*/ 45 w 90"/>
              <a:gd name="T19" fmla="*/ 24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0" h="96">
                <a:moveTo>
                  <a:pt x="45" y="24"/>
                </a:moveTo>
                <a:cubicBezTo>
                  <a:pt x="42" y="23"/>
                  <a:pt x="39" y="23"/>
                  <a:pt x="36" y="22"/>
                </a:cubicBezTo>
                <a:cubicBezTo>
                  <a:pt x="36" y="0"/>
                  <a:pt x="36" y="0"/>
                  <a:pt x="36" y="0"/>
                </a:cubicBezTo>
                <a:cubicBezTo>
                  <a:pt x="0" y="36"/>
                  <a:pt x="0" y="36"/>
                  <a:pt x="0" y="36"/>
                </a:cubicBezTo>
                <a:cubicBezTo>
                  <a:pt x="36" y="72"/>
                  <a:pt x="36" y="72"/>
                  <a:pt x="36" y="72"/>
                </a:cubicBezTo>
                <a:cubicBezTo>
                  <a:pt x="36" y="49"/>
                  <a:pt x="36" y="49"/>
                  <a:pt x="36" y="49"/>
                </a:cubicBezTo>
                <a:cubicBezTo>
                  <a:pt x="64" y="51"/>
                  <a:pt x="75" y="64"/>
                  <a:pt x="70" y="80"/>
                </a:cubicBezTo>
                <a:cubicBezTo>
                  <a:pt x="68" y="87"/>
                  <a:pt x="64" y="92"/>
                  <a:pt x="57" y="96"/>
                </a:cubicBezTo>
                <a:cubicBezTo>
                  <a:pt x="71" y="93"/>
                  <a:pt x="82" y="85"/>
                  <a:pt x="85" y="73"/>
                </a:cubicBezTo>
                <a:cubicBezTo>
                  <a:pt x="90" y="54"/>
                  <a:pt x="73" y="32"/>
                  <a:pt x="45" y="2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7" name="Freeform 19"/>
          <p:cNvSpPr>
            <a:spLocks noEditPoints="1"/>
          </p:cNvSpPr>
          <p:nvPr/>
        </p:nvSpPr>
        <p:spPr bwMode="auto">
          <a:xfrm>
            <a:off x="3721229" y="4152572"/>
            <a:ext cx="322008" cy="322006"/>
          </a:xfrm>
          <a:custGeom>
            <a:avLst/>
            <a:gdLst>
              <a:gd name="T0" fmla="*/ 42 w 84"/>
              <a:gd name="T1" fmla="*/ 19 h 84"/>
              <a:gd name="T2" fmla="*/ 36 w 84"/>
              <a:gd name="T3" fmla="*/ 25 h 84"/>
              <a:gd name="T4" fmla="*/ 42 w 84"/>
              <a:gd name="T5" fmla="*/ 31 h 84"/>
              <a:gd name="T6" fmla="*/ 48 w 84"/>
              <a:gd name="T7" fmla="*/ 25 h 84"/>
              <a:gd name="T8" fmla="*/ 42 w 84"/>
              <a:gd name="T9" fmla="*/ 19 h 84"/>
              <a:gd name="T10" fmla="*/ 42 w 84"/>
              <a:gd name="T11" fmla="*/ 34 h 84"/>
              <a:gd name="T12" fmla="*/ 37 w 84"/>
              <a:gd name="T13" fmla="*/ 39 h 84"/>
              <a:gd name="T14" fmla="*/ 37 w 84"/>
              <a:gd name="T15" fmla="*/ 60 h 84"/>
              <a:gd name="T16" fmla="*/ 42 w 84"/>
              <a:gd name="T17" fmla="*/ 66 h 84"/>
              <a:gd name="T18" fmla="*/ 48 w 84"/>
              <a:gd name="T19" fmla="*/ 60 h 84"/>
              <a:gd name="T20" fmla="*/ 48 w 84"/>
              <a:gd name="T21" fmla="*/ 39 h 84"/>
              <a:gd name="T22" fmla="*/ 42 w 84"/>
              <a:gd name="T23" fmla="*/ 34 h 84"/>
              <a:gd name="T24" fmla="*/ 42 w 84"/>
              <a:gd name="T25" fmla="*/ 0 h 84"/>
              <a:gd name="T26" fmla="*/ 0 w 84"/>
              <a:gd name="T27" fmla="*/ 42 h 84"/>
              <a:gd name="T28" fmla="*/ 42 w 84"/>
              <a:gd name="T29" fmla="*/ 84 h 84"/>
              <a:gd name="T30" fmla="*/ 84 w 84"/>
              <a:gd name="T31" fmla="*/ 42 h 84"/>
              <a:gd name="T32" fmla="*/ 42 w 84"/>
              <a:gd name="T33" fmla="*/ 0 h 84"/>
              <a:gd name="T34" fmla="*/ 42 w 84"/>
              <a:gd name="T35" fmla="*/ 73 h 84"/>
              <a:gd name="T36" fmla="*/ 11 w 84"/>
              <a:gd name="T37" fmla="*/ 42 h 84"/>
              <a:gd name="T38" fmla="*/ 42 w 84"/>
              <a:gd name="T39" fmla="*/ 11 h 84"/>
              <a:gd name="T40" fmla="*/ 73 w 84"/>
              <a:gd name="T41" fmla="*/ 42 h 84"/>
              <a:gd name="T42" fmla="*/ 42 w 84"/>
              <a:gd name="T43" fmla="*/ 73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4" h="84">
                <a:moveTo>
                  <a:pt x="42" y="19"/>
                </a:moveTo>
                <a:cubicBezTo>
                  <a:pt x="39" y="19"/>
                  <a:pt x="36" y="22"/>
                  <a:pt x="36" y="25"/>
                </a:cubicBezTo>
                <a:cubicBezTo>
                  <a:pt x="36" y="28"/>
                  <a:pt x="39" y="31"/>
                  <a:pt x="42" y="31"/>
                </a:cubicBezTo>
                <a:cubicBezTo>
                  <a:pt x="45" y="31"/>
                  <a:pt x="48" y="28"/>
                  <a:pt x="48" y="25"/>
                </a:cubicBezTo>
                <a:cubicBezTo>
                  <a:pt x="48" y="22"/>
                  <a:pt x="45" y="19"/>
                  <a:pt x="42" y="19"/>
                </a:cubicBezTo>
                <a:close/>
                <a:moveTo>
                  <a:pt x="42" y="34"/>
                </a:moveTo>
                <a:cubicBezTo>
                  <a:pt x="39" y="34"/>
                  <a:pt x="37" y="36"/>
                  <a:pt x="37" y="39"/>
                </a:cubicBezTo>
                <a:cubicBezTo>
                  <a:pt x="37" y="60"/>
                  <a:pt x="37" y="60"/>
                  <a:pt x="37" y="60"/>
                </a:cubicBezTo>
                <a:cubicBezTo>
                  <a:pt x="37" y="63"/>
                  <a:pt x="39" y="66"/>
                  <a:pt x="42" y="66"/>
                </a:cubicBezTo>
                <a:cubicBezTo>
                  <a:pt x="45" y="66"/>
                  <a:pt x="48" y="63"/>
                  <a:pt x="48" y="60"/>
                </a:cubicBezTo>
                <a:cubicBezTo>
                  <a:pt x="48" y="39"/>
                  <a:pt x="48" y="39"/>
                  <a:pt x="48" y="39"/>
                </a:cubicBezTo>
                <a:cubicBezTo>
                  <a:pt x="48" y="36"/>
                  <a:pt x="45" y="34"/>
                  <a:pt x="42" y="34"/>
                </a:cubicBezTo>
                <a:close/>
                <a:moveTo>
                  <a:pt x="42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65"/>
                  <a:pt x="19" y="84"/>
                  <a:pt x="42" y="84"/>
                </a:cubicBezTo>
                <a:cubicBezTo>
                  <a:pt x="65" y="84"/>
                  <a:pt x="84" y="65"/>
                  <a:pt x="84" y="42"/>
                </a:cubicBezTo>
                <a:cubicBezTo>
                  <a:pt x="84" y="19"/>
                  <a:pt x="65" y="0"/>
                  <a:pt x="42" y="0"/>
                </a:cubicBezTo>
                <a:close/>
                <a:moveTo>
                  <a:pt x="42" y="73"/>
                </a:moveTo>
                <a:cubicBezTo>
                  <a:pt x="25" y="73"/>
                  <a:pt x="11" y="59"/>
                  <a:pt x="11" y="42"/>
                </a:cubicBezTo>
                <a:cubicBezTo>
                  <a:pt x="11" y="25"/>
                  <a:pt x="25" y="11"/>
                  <a:pt x="42" y="11"/>
                </a:cubicBezTo>
                <a:cubicBezTo>
                  <a:pt x="59" y="11"/>
                  <a:pt x="73" y="25"/>
                  <a:pt x="73" y="42"/>
                </a:cubicBezTo>
                <a:cubicBezTo>
                  <a:pt x="73" y="59"/>
                  <a:pt x="59" y="73"/>
                  <a:pt x="42" y="7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443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E4D96-A9C1-4813-AC75-EEE49D2A90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41015" y="1020105"/>
            <a:ext cx="2304256" cy="1107996"/>
          </a:xfrm>
        </p:spPr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7"/>
          </p:nvPr>
        </p:nvSpPr>
        <p:spPr>
          <a:xfrm>
            <a:off x="4883084" y="2890391"/>
            <a:ext cx="3771012" cy="1077218"/>
          </a:xfrm>
        </p:spPr>
        <p:txBody>
          <a:bodyPr/>
          <a:lstStyle/>
          <a:p>
            <a:pPr algn="ctr"/>
            <a:r>
              <a:rPr lang="ko-KR" altLang="en-US" sz="3200" dirty="0"/>
              <a:t>앞으로의 진행 방향</a:t>
            </a:r>
          </a:p>
        </p:txBody>
      </p:sp>
    </p:spTree>
    <p:extLst>
      <p:ext uri="{BB962C8B-B14F-4D97-AF65-F5344CB8AC3E}">
        <p14:creationId xmlns:p14="http://schemas.microsoft.com/office/powerpoint/2010/main" val="1635666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앞으로의 진행 방향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341783" y="806051"/>
            <a:ext cx="8255461" cy="5462773"/>
          </a:xfrm>
        </p:spPr>
        <p:txBody>
          <a:bodyPr/>
          <a:lstStyle/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>
              <a:buFontTx/>
              <a:buChar char="-"/>
            </a:pPr>
            <a:r>
              <a:rPr lang="ko-KR" altLang="en-US" sz="1400" dirty="0"/>
              <a:t>연습모드에서 총을 보여주고 설명과 총을 둘 예정</a:t>
            </a:r>
            <a:endParaRPr lang="en-US" altLang="ko-KR" sz="1400" dirty="0"/>
          </a:p>
          <a:p>
            <a:pPr>
              <a:buFontTx/>
              <a:buChar char="-"/>
            </a:pPr>
            <a:endParaRPr lang="en-US" altLang="ko-KR" sz="1400" dirty="0"/>
          </a:p>
          <a:p>
            <a:pPr>
              <a:buFontTx/>
              <a:buChar char="-"/>
            </a:pPr>
            <a:r>
              <a:rPr lang="ko-KR" altLang="en-US" sz="1400" dirty="0"/>
              <a:t>각 스테이지에 들어갈 때에 총을 주워 손과 총이 교체되도록 변경</a:t>
            </a:r>
            <a:endParaRPr lang="en-US" altLang="ko-KR" sz="1400" dirty="0"/>
          </a:p>
          <a:p>
            <a:pPr>
              <a:buFontTx/>
              <a:buChar char="-"/>
            </a:pPr>
            <a:endParaRPr lang="en-US" altLang="ko-KR" sz="1400" dirty="0"/>
          </a:p>
          <a:p>
            <a:pPr>
              <a:buFontTx/>
              <a:buChar char="-"/>
            </a:pPr>
            <a:r>
              <a:rPr lang="ko-KR" altLang="en-US" sz="1400" dirty="0"/>
              <a:t>각 방 별로 적 </a:t>
            </a:r>
            <a:r>
              <a:rPr lang="ko-KR" altLang="en-US" sz="1400" dirty="0" err="1"/>
              <a:t>케릭터의</a:t>
            </a:r>
            <a:r>
              <a:rPr lang="ko-KR" altLang="en-US" sz="1400" dirty="0"/>
              <a:t> 모습을 다르게 하고 방을 </a:t>
            </a:r>
            <a:r>
              <a:rPr lang="ko-KR" altLang="en-US" sz="1400" dirty="0" err="1"/>
              <a:t>넘어갈때</a:t>
            </a:r>
            <a:r>
              <a:rPr lang="ko-KR" altLang="en-US" sz="1400" dirty="0"/>
              <a:t> 마다 방 별로 적 </a:t>
            </a:r>
            <a:r>
              <a:rPr lang="ko-KR" altLang="en-US" sz="1400" dirty="0" err="1"/>
              <a:t>케릭터의</a:t>
            </a:r>
            <a:r>
              <a:rPr lang="ko-KR" altLang="en-US" sz="1400" dirty="0"/>
              <a:t> 특징과 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데미지</a:t>
            </a:r>
            <a:r>
              <a:rPr lang="en-US" altLang="ko-KR" sz="1400" dirty="0"/>
              <a:t>, </a:t>
            </a:r>
            <a:r>
              <a:rPr lang="ko-KR" altLang="en-US" sz="1400" dirty="0"/>
              <a:t>이동속도 등을 다르게 적용할 예정이고 마지막 방에서 </a:t>
            </a:r>
            <a:r>
              <a:rPr lang="ko-KR" altLang="en-US" sz="1400" dirty="0" err="1"/>
              <a:t>보스케릭터를</a:t>
            </a:r>
            <a:r>
              <a:rPr lang="ko-KR" altLang="en-US" sz="1400" dirty="0"/>
              <a:t> 세울 예정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buFontTx/>
              <a:buChar char="-"/>
            </a:pPr>
            <a:r>
              <a:rPr lang="ko-KR" altLang="en-US" sz="1400" dirty="0"/>
              <a:t>적 </a:t>
            </a:r>
            <a:r>
              <a:rPr lang="ko-KR" altLang="en-US" sz="1400" dirty="0" err="1"/>
              <a:t>케릭터를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처치할때</a:t>
            </a:r>
            <a:r>
              <a:rPr lang="ko-KR" altLang="en-US" sz="1400" dirty="0"/>
              <a:t> </a:t>
            </a:r>
            <a:r>
              <a:rPr lang="en-US" altLang="ko-KR" sz="1400" dirty="0"/>
              <a:t>&amp; </a:t>
            </a:r>
            <a:r>
              <a:rPr lang="ko-KR" altLang="en-US" sz="1400" dirty="0"/>
              <a:t>총을 </a:t>
            </a:r>
            <a:r>
              <a:rPr lang="ko-KR" altLang="en-US" sz="1400" dirty="0" err="1"/>
              <a:t>주울때에</a:t>
            </a:r>
            <a:r>
              <a:rPr lang="ko-KR" altLang="en-US" sz="1400" dirty="0"/>
              <a:t> </a:t>
            </a:r>
            <a:r>
              <a:rPr lang="en-US" altLang="ko-KR" sz="1400" dirty="0"/>
              <a:t>&amp; </a:t>
            </a:r>
            <a:r>
              <a:rPr lang="ko-KR" altLang="en-US" sz="1400" dirty="0"/>
              <a:t>스테이지를 </a:t>
            </a:r>
            <a:r>
              <a:rPr lang="ko-KR" altLang="en-US" sz="1400" dirty="0" err="1"/>
              <a:t>넘어갈때에</a:t>
            </a:r>
            <a:r>
              <a:rPr lang="ko-KR" altLang="en-US" sz="1400" dirty="0"/>
              <a:t> 음악 삽입 예정</a:t>
            </a:r>
            <a:endParaRPr lang="en-US" altLang="ko-KR" sz="1400" dirty="0"/>
          </a:p>
          <a:p>
            <a:pPr>
              <a:buFontTx/>
              <a:buChar char="-"/>
            </a:pPr>
            <a:endParaRPr lang="en-US" altLang="ko-KR" sz="1400" dirty="0"/>
          </a:p>
          <a:p>
            <a:pPr>
              <a:buFontTx/>
              <a:buChar char="-"/>
            </a:pPr>
            <a:r>
              <a:rPr lang="ko-KR" altLang="en-US" sz="1400" dirty="0"/>
              <a:t>시작화면에 스타트 버튼을 </a:t>
            </a:r>
            <a:r>
              <a:rPr lang="ko-KR" altLang="en-US" sz="1400" dirty="0" err="1"/>
              <a:t>누른후</a:t>
            </a:r>
            <a:r>
              <a:rPr lang="ko-KR" altLang="en-US" sz="1400" dirty="0"/>
              <a:t> 타이머를 설정해 종료시에 타이머와 스코어를 띄우게 할 예정입니다</a:t>
            </a:r>
            <a:r>
              <a:rPr lang="en-US" altLang="ko-KR" sz="1400" dirty="0"/>
              <a:t>.</a:t>
            </a:r>
          </a:p>
          <a:p>
            <a:pPr>
              <a:buFontTx/>
              <a:buChar char="-"/>
            </a:pPr>
            <a:endParaRPr lang="en-US" altLang="ko-KR" sz="1400" dirty="0"/>
          </a:p>
          <a:p>
            <a:pPr>
              <a:buFontTx/>
              <a:buChar char="-"/>
            </a:pPr>
            <a:r>
              <a:rPr lang="ko-KR" altLang="en-US" sz="1400" dirty="0" err="1"/>
              <a:t>완성후</a:t>
            </a:r>
            <a:r>
              <a:rPr lang="ko-KR" altLang="en-US" sz="1400" dirty="0"/>
              <a:t> 직접 플레이해보며 최적화 진행 </a:t>
            </a:r>
            <a:r>
              <a:rPr lang="en-US" altLang="ko-KR" sz="1400" dirty="0"/>
              <a:t>&amp; </a:t>
            </a:r>
            <a:r>
              <a:rPr lang="ko-KR" altLang="en-US" sz="1400" dirty="0"/>
              <a:t>난이도를 보고 난이도가 </a:t>
            </a:r>
            <a:r>
              <a:rPr lang="ko-KR" altLang="en-US" sz="1400" dirty="0" err="1"/>
              <a:t>낮을경우</a:t>
            </a:r>
            <a:r>
              <a:rPr lang="ko-KR" altLang="en-US" sz="1400" dirty="0"/>
              <a:t> 여러가지 난이도 올릴 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방향</a:t>
            </a:r>
            <a:r>
              <a:rPr lang="en-US" altLang="ko-KR" sz="1400" dirty="0"/>
              <a:t> </a:t>
            </a:r>
            <a:r>
              <a:rPr lang="ko-KR" altLang="en-US" sz="1400" dirty="0"/>
              <a:t>각 방마다 타이머브레이크를 걸어 타이머 시간내에 일정점수를 획득하거나 그 방을 클리어 하지 못할 경우 게임이 종료되도록 상의할 예정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21381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5603A9-D979-4222-9ADE-3CBEDDB73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" y="1585"/>
            <a:ext cx="9139772" cy="68548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94695B-894B-4595-8541-CE9C49B38224}"/>
              </a:ext>
            </a:extLst>
          </p:cNvPr>
          <p:cNvSpPr/>
          <p:nvPr/>
        </p:nvSpPr>
        <p:spPr>
          <a:xfrm>
            <a:off x="2294314" y="2069869"/>
            <a:ext cx="4555374" cy="2718262"/>
          </a:xfrm>
          <a:prstGeom prst="rect">
            <a:avLst/>
          </a:prstGeom>
          <a:solidFill>
            <a:srgbClr val="DE1C4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89767A81-113B-47AB-B90D-2AEB51067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9982" y="2925053"/>
            <a:ext cx="3204033" cy="100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ko-KR" altLang="en-US" sz="4800" b="1" dirty="0"/>
              <a:t>감사합니다</a:t>
            </a:r>
            <a:r>
              <a:rPr kumimoji="0" lang="en-US" altLang="ko-KR" sz="4800" b="1" dirty="0"/>
              <a:t>.</a:t>
            </a:r>
            <a:endParaRPr kumimoji="0"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58453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FCE7E3-2A23-4668-8830-837A1DAAF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4BB3830-778F-41B6-9A7F-929898EC0B6A}"/>
              </a:ext>
            </a:extLst>
          </p:cNvPr>
          <p:cNvSpPr/>
          <p:nvPr/>
        </p:nvSpPr>
        <p:spPr>
          <a:xfrm>
            <a:off x="4572000" y="391772"/>
            <a:ext cx="4572000" cy="646622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A694B735-2583-43BE-9460-630132A07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0715" y="524660"/>
            <a:ext cx="9284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0" lang="ko-KR" altLang="en-US" sz="2800" b="1" spc="100" dirty="0">
                <a:solidFill>
                  <a:srgbClr val="DE1C4A"/>
                </a:solidFill>
              </a:rPr>
              <a:t>목차</a:t>
            </a:r>
            <a:endParaRPr kumimoji="0" lang="en-US" altLang="ko-KR" sz="2000" b="1" spc="100" dirty="0">
              <a:solidFill>
                <a:srgbClr val="DE1C4A"/>
              </a:solidFill>
            </a:endParaRPr>
          </a:p>
        </p:txBody>
      </p:sp>
      <p:sp>
        <p:nvSpPr>
          <p:cNvPr id="21" name="Text Box 8">
            <a:extLst>
              <a:ext uri="{FF2B5EF4-FFF2-40B4-BE49-F238E27FC236}">
                <a16:creationId xmlns:a16="http://schemas.microsoft.com/office/drawing/2014/main" id="{E774C00E-3FE7-4401-9B99-A67A7038F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259305"/>
            <a:ext cx="33900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 b="1" dirty="0">
                <a:solidFill>
                  <a:schemeClr val="bg2">
                    <a:lumMod val="50000"/>
                  </a:schemeClr>
                </a:solidFill>
              </a:rPr>
              <a:t> 3. </a:t>
            </a:r>
            <a:r>
              <a:rPr kumimoji="0" lang="ko-KR" altLang="en-US" sz="2000" b="1" dirty="0">
                <a:solidFill>
                  <a:schemeClr val="bg2">
                    <a:lumMod val="50000"/>
                  </a:schemeClr>
                </a:solidFill>
              </a:rPr>
              <a:t>앞으로의 진행 방향</a:t>
            </a:r>
            <a:endParaRPr kumimoji="0" lang="en-US" altLang="ko-KR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Text Box 8">
            <a:extLst>
              <a:ext uri="{FF2B5EF4-FFF2-40B4-BE49-F238E27FC236}">
                <a16:creationId xmlns:a16="http://schemas.microsoft.com/office/drawing/2014/main" id="{265C144D-2010-4D23-83F8-5A3F466D8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4547" y="1248617"/>
            <a:ext cx="3503425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28600" indent="-228600" eaLnBrk="1" hangingPunct="1">
              <a:spcBef>
                <a:spcPct val="0"/>
              </a:spcBef>
              <a:buFontTx/>
              <a:buAutoNum type="arabicPeriod"/>
            </a:pPr>
            <a:r>
              <a:rPr kumimoji="0" lang="ko-KR" altLang="en-US" sz="2000" b="1" dirty="0">
                <a:solidFill>
                  <a:schemeClr val="bg2">
                    <a:lumMod val="50000"/>
                  </a:schemeClr>
                </a:solidFill>
              </a:rPr>
              <a:t>기획 내용</a:t>
            </a:r>
            <a:endParaRPr kumimoji="0" lang="en-US" altLang="ko-KR" sz="2000" b="1" dirty="0">
              <a:solidFill>
                <a:schemeClr val="bg2">
                  <a:lumMod val="50000"/>
                </a:schemeClr>
              </a:solidFill>
            </a:endParaRPr>
          </a:p>
          <a:p>
            <a:pPr marL="228600" indent="-228600" eaLnBrk="1" hangingPunct="1">
              <a:spcBef>
                <a:spcPct val="0"/>
              </a:spcBef>
              <a:buFontTx/>
              <a:buAutoNum type="arabicPeriod"/>
            </a:pPr>
            <a:endParaRPr kumimoji="0" lang="en-US" altLang="ko-KR" sz="2000" b="1" dirty="0">
              <a:solidFill>
                <a:schemeClr val="bg2">
                  <a:lumMod val="50000"/>
                </a:schemeClr>
              </a:solidFill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kumimoji="0" lang="en-US" altLang="ko-KR" sz="1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kumimoji="0" lang="ko-KR" altLang="en-US" sz="1400" dirty="0">
                <a:solidFill>
                  <a:schemeClr val="bg2">
                    <a:lumMod val="50000"/>
                  </a:schemeClr>
                </a:solidFill>
              </a:rPr>
              <a:t>진행사항</a:t>
            </a:r>
            <a:endParaRPr kumimoji="0" lang="en-US" altLang="ko-KR" sz="1400" dirty="0">
              <a:solidFill>
                <a:schemeClr val="bg2">
                  <a:lumMod val="50000"/>
                </a:schemeClr>
              </a:solidFill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kumimoji="0" lang="en-US" altLang="ko-KR" sz="1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kumimoji="0" lang="ko-KR" altLang="en-US" sz="1400" dirty="0">
                <a:solidFill>
                  <a:schemeClr val="bg2">
                    <a:lumMod val="50000"/>
                  </a:schemeClr>
                </a:solidFill>
              </a:rPr>
              <a:t>사용한 </a:t>
            </a:r>
            <a:r>
              <a:rPr kumimoji="0" lang="en-US" altLang="ko-KR" sz="1400" dirty="0">
                <a:solidFill>
                  <a:schemeClr val="bg2">
                    <a:lumMod val="50000"/>
                  </a:schemeClr>
                </a:solidFill>
              </a:rPr>
              <a:t>&amp; </a:t>
            </a:r>
            <a:r>
              <a:rPr kumimoji="0" lang="ko-KR" altLang="en-US" sz="1400" dirty="0">
                <a:solidFill>
                  <a:schemeClr val="bg2">
                    <a:lumMod val="50000"/>
                  </a:schemeClr>
                </a:solidFill>
              </a:rPr>
              <a:t>사용할 </a:t>
            </a:r>
            <a:r>
              <a:rPr kumimoji="0" lang="ko-KR" altLang="en-US" sz="1400" dirty="0" err="1">
                <a:solidFill>
                  <a:schemeClr val="bg2">
                    <a:lumMod val="50000"/>
                  </a:schemeClr>
                </a:solidFill>
              </a:rPr>
              <a:t>에셋</a:t>
            </a:r>
            <a:endParaRPr kumimoji="0" lang="en-US" altLang="ko-K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Text Box 8">
            <a:extLst>
              <a:ext uri="{FF2B5EF4-FFF2-40B4-BE49-F238E27FC236}">
                <a16:creationId xmlns:a16="http://schemas.microsoft.com/office/drawing/2014/main" id="{B9098DB4-A45F-4974-B875-EDDA50269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683705"/>
            <a:ext cx="33900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 b="1" dirty="0">
                <a:solidFill>
                  <a:schemeClr val="bg2">
                    <a:lumMod val="50000"/>
                  </a:schemeClr>
                </a:solidFill>
              </a:rPr>
              <a:t> 2. </a:t>
            </a:r>
            <a:r>
              <a:rPr kumimoji="0" lang="ko-KR" altLang="en-US" sz="2000" b="1" dirty="0">
                <a:solidFill>
                  <a:schemeClr val="bg2">
                    <a:lumMod val="50000"/>
                  </a:schemeClr>
                </a:solidFill>
              </a:rPr>
              <a:t>문제점 </a:t>
            </a:r>
            <a:r>
              <a:rPr kumimoji="0" lang="en-US" altLang="ko-KR" sz="2000" b="1" dirty="0">
                <a:solidFill>
                  <a:schemeClr val="bg2">
                    <a:lumMod val="50000"/>
                  </a:schemeClr>
                </a:solidFill>
              </a:rPr>
              <a:t>&amp; </a:t>
            </a:r>
            <a:r>
              <a:rPr kumimoji="0" lang="ko-KR" altLang="en-US" sz="2000" b="1" dirty="0">
                <a:solidFill>
                  <a:schemeClr val="bg2">
                    <a:lumMod val="50000"/>
                  </a:schemeClr>
                </a:solidFill>
              </a:rPr>
              <a:t>고충</a:t>
            </a:r>
            <a:endParaRPr kumimoji="0" lang="en-US" altLang="ko-KR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70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E4D96-A9C1-4813-AC75-EEE49D2A90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41015" y="1020105"/>
            <a:ext cx="2304256" cy="1107996"/>
          </a:xfrm>
        </p:spPr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7"/>
          </p:nvPr>
        </p:nvSpPr>
        <p:spPr>
          <a:xfrm>
            <a:off x="5438978" y="2069326"/>
            <a:ext cx="3233972" cy="584775"/>
          </a:xfrm>
        </p:spPr>
        <p:txBody>
          <a:bodyPr/>
          <a:lstStyle/>
          <a:p>
            <a:pPr algn="ctr"/>
            <a:r>
              <a:rPr lang="ko-KR" altLang="en-US" sz="3200" dirty="0"/>
              <a:t>기획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4D512-9AFD-48EE-A1C0-8448EB72D014}"/>
              </a:ext>
            </a:extLst>
          </p:cNvPr>
          <p:cNvSpPr txBox="1"/>
          <p:nvPr/>
        </p:nvSpPr>
        <p:spPr>
          <a:xfrm>
            <a:off x="4940300" y="3703322"/>
            <a:ext cx="3543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기획내용</a:t>
            </a:r>
            <a:endParaRPr lang="en-US" altLang="ko-KR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진행사항 및 내용</a:t>
            </a:r>
            <a:endParaRPr lang="en-US" altLang="ko-KR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사용한 </a:t>
            </a:r>
            <a:r>
              <a:rPr lang="en-US" altLang="ko-KR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사용할 </a:t>
            </a:r>
            <a:r>
              <a:rPr lang="ko-KR" altLang="en-US" b="1" dirty="0" err="1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에셋</a:t>
            </a:r>
            <a:endParaRPr lang="en-US" altLang="ko-KR" b="1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875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32756" y="271013"/>
            <a:ext cx="8544523" cy="400110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기획 내용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B46F090-BA74-40A2-B074-8386FFFEAFFE}"/>
              </a:ext>
            </a:extLst>
          </p:cNvPr>
          <p:cNvSpPr/>
          <p:nvPr/>
        </p:nvSpPr>
        <p:spPr>
          <a:xfrm>
            <a:off x="232756" y="1335757"/>
            <a:ext cx="1665721" cy="108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2866EDC-9743-4F0F-A13E-43ADE6C5A0ED}"/>
              </a:ext>
            </a:extLst>
          </p:cNvPr>
          <p:cNvSpPr/>
          <p:nvPr/>
        </p:nvSpPr>
        <p:spPr>
          <a:xfrm>
            <a:off x="3603543" y="1335757"/>
            <a:ext cx="1665721" cy="108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D058EBF-A507-4C49-9216-0B7C701C456E}"/>
              </a:ext>
            </a:extLst>
          </p:cNvPr>
          <p:cNvSpPr/>
          <p:nvPr/>
        </p:nvSpPr>
        <p:spPr>
          <a:xfrm>
            <a:off x="6957209" y="1335757"/>
            <a:ext cx="1665721" cy="1084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1D4386-B55B-4048-9C5A-454D44BAC011}"/>
              </a:ext>
            </a:extLst>
          </p:cNvPr>
          <p:cNvCxnSpPr/>
          <p:nvPr/>
        </p:nvCxnSpPr>
        <p:spPr>
          <a:xfrm>
            <a:off x="2099354" y="1923714"/>
            <a:ext cx="1341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04B9F1E-C84D-4A69-8CFD-C0BC38451CE0}"/>
              </a:ext>
            </a:extLst>
          </p:cNvPr>
          <p:cNvCxnSpPr/>
          <p:nvPr/>
        </p:nvCxnSpPr>
        <p:spPr>
          <a:xfrm>
            <a:off x="5458120" y="1877797"/>
            <a:ext cx="12349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3DA2EED-2668-4787-8783-D52CA780FD25}"/>
              </a:ext>
            </a:extLst>
          </p:cNvPr>
          <p:cNvSpPr txBox="1"/>
          <p:nvPr/>
        </p:nvSpPr>
        <p:spPr>
          <a:xfrm>
            <a:off x="511482" y="1709996"/>
            <a:ext cx="132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시작화면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0CC798-F804-4332-A80E-9C47A20B097F}"/>
              </a:ext>
            </a:extLst>
          </p:cNvPr>
          <p:cNvSpPr txBox="1"/>
          <p:nvPr/>
        </p:nvSpPr>
        <p:spPr>
          <a:xfrm>
            <a:off x="3999777" y="1698370"/>
            <a:ext cx="101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D0AA77-0E2E-4FE6-B13A-2BA90D3F7532}"/>
              </a:ext>
            </a:extLst>
          </p:cNvPr>
          <p:cNvSpPr txBox="1"/>
          <p:nvPr/>
        </p:nvSpPr>
        <p:spPr>
          <a:xfrm>
            <a:off x="7258640" y="1693131"/>
            <a:ext cx="122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종료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D73914-3D78-4B9A-B834-463A9A876C0D}"/>
              </a:ext>
            </a:extLst>
          </p:cNvPr>
          <p:cNvSpPr txBox="1"/>
          <p:nvPr/>
        </p:nvSpPr>
        <p:spPr>
          <a:xfrm>
            <a:off x="0" y="2794076"/>
            <a:ext cx="218701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3"/>
                </a:solidFill>
              </a:rPr>
              <a:t>시작화면</a:t>
            </a:r>
            <a:endParaRPr lang="en-US" altLang="ko-KR" sz="1400" b="1" dirty="0">
              <a:solidFill>
                <a:schemeClr val="accent3"/>
              </a:solidFill>
            </a:endParaRPr>
          </a:p>
          <a:p>
            <a:endParaRPr lang="en-US" altLang="ko-KR" sz="1400" dirty="0">
              <a:solidFill>
                <a:schemeClr val="accent3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accent3"/>
                </a:solidFill>
              </a:rPr>
              <a:t>바닥에 무기를 깔아</a:t>
            </a:r>
            <a:endParaRPr lang="en-US" altLang="ko-KR" sz="1400" dirty="0">
              <a:solidFill>
                <a:schemeClr val="accent3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accent3"/>
                </a:solidFill>
              </a:rPr>
              <a:t>무기를 선택 하여 </a:t>
            </a:r>
            <a:endParaRPr lang="en-US" altLang="ko-KR" sz="1400" dirty="0">
              <a:solidFill>
                <a:schemeClr val="accent3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accent3"/>
                </a:solidFill>
              </a:rPr>
              <a:t>장착 할 수 있게 하고</a:t>
            </a:r>
            <a:endParaRPr lang="en-US" altLang="ko-KR" sz="1400" dirty="0">
              <a:solidFill>
                <a:schemeClr val="accent3"/>
              </a:solidFill>
            </a:endParaRPr>
          </a:p>
          <a:p>
            <a:pPr algn="ctr"/>
            <a:endParaRPr lang="en-US" altLang="ko-KR" sz="1400" dirty="0">
              <a:solidFill>
                <a:schemeClr val="accent3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accent3"/>
                </a:solidFill>
              </a:rPr>
              <a:t>3D TEXT</a:t>
            </a:r>
            <a:r>
              <a:rPr lang="ko-KR" altLang="en-US" sz="1400" dirty="0">
                <a:solidFill>
                  <a:schemeClr val="accent3"/>
                </a:solidFill>
              </a:rPr>
              <a:t>와 </a:t>
            </a:r>
            <a:r>
              <a:rPr lang="en-US" altLang="ko-KR" sz="1400" dirty="0">
                <a:solidFill>
                  <a:schemeClr val="accent3"/>
                </a:solidFill>
              </a:rPr>
              <a:t>Box </a:t>
            </a:r>
            <a:r>
              <a:rPr lang="en-US" altLang="ko-KR" sz="1400" dirty="0" err="1">
                <a:solidFill>
                  <a:schemeClr val="accent3"/>
                </a:solidFill>
              </a:rPr>
              <a:t>Colider</a:t>
            </a:r>
            <a:r>
              <a:rPr lang="en-US" altLang="ko-KR" sz="1400" dirty="0">
                <a:solidFill>
                  <a:schemeClr val="accent3"/>
                </a:solidFill>
              </a:rPr>
              <a:t> </a:t>
            </a:r>
          </a:p>
          <a:p>
            <a:pPr algn="ctr"/>
            <a:r>
              <a:rPr lang="ko-KR" altLang="en-US" sz="1400" dirty="0" err="1">
                <a:solidFill>
                  <a:schemeClr val="accent3"/>
                </a:solidFill>
              </a:rPr>
              <a:t>를</a:t>
            </a:r>
            <a:r>
              <a:rPr lang="ko-KR" altLang="en-US" sz="1400" dirty="0">
                <a:solidFill>
                  <a:schemeClr val="accent3"/>
                </a:solidFill>
              </a:rPr>
              <a:t> 이용해</a:t>
            </a:r>
            <a:endParaRPr lang="en-US" altLang="ko-KR" sz="1400" dirty="0">
              <a:solidFill>
                <a:schemeClr val="accent3"/>
              </a:solidFill>
            </a:endParaRPr>
          </a:p>
          <a:p>
            <a:pPr algn="ctr"/>
            <a:endParaRPr lang="en-US" altLang="ko-KR" sz="1400" dirty="0">
              <a:solidFill>
                <a:schemeClr val="accent3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accent3"/>
                </a:solidFill>
              </a:rPr>
              <a:t>Start</a:t>
            </a:r>
            <a:r>
              <a:rPr lang="ko-KR" altLang="en-US" sz="1400" dirty="0">
                <a:solidFill>
                  <a:schemeClr val="accent3"/>
                </a:solidFill>
              </a:rPr>
              <a:t>글씨</a:t>
            </a:r>
            <a:r>
              <a:rPr lang="en-US" altLang="ko-KR" sz="1400" dirty="0">
                <a:solidFill>
                  <a:schemeClr val="accent3"/>
                </a:solidFill>
              </a:rPr>
              <a:t>,Exit</a:t>
            </a:r>
            <a:r>
              <a:rPr lang="ko-KR" altLang="en-US" sz="1400" dirty="0">
                <a:solidFill>
                  <a:schemeClr val="accent3"/>
                </a:solidFill>
              </a:rPr>
              <a:t>글씨와 </a:t>
            </a:r>
            <a:endParaRPr lang="en-US" altLang="ko-KR" sz="1400" dirty="0">
              <a:solidFill>
                <a:schemeClr val="accent3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accent3"/>
                </a:solidFill>
              </a:rPr>
              <a:t>벽을 만들어 </a:t>
            </a:r>
            <a:endParaRPr lang="en-US" altLang="ko-KR" sz="1400" dirty="0">
              <a:solidFill>
                <a:schemeClr val="accent3"/>
              </a:solidFill>
            </a:endParaRPr>
          </a:p>
          <a:p>
            <a:pPr algn="ctr"/>
            <a:endParaRPr lang="en-US" altLang="ko-KR" sz="1400" dirty="0">
              <a:solidFill>
                <a:schemeClr val="accent3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accent3"/>
                </a:solidFill>
              </a:rPr>
              <a:t>5</a:t>
            </a:r>
            <a:r>
              <a:rPr lang="ko-KR" altLang="en-US" sz="1400" dirty="0" err="1">
                <a:solidFill>
                  <a:schemeClr val="accent3"/>
                </a:solidFill>
              </a:rPr>
              <a:t>초동안</a:t>
            </a:r>
            <a:r>
              <a:rPr lang="ko-KR" altLang="en-US" sz="1400" dirty="0">
                <a:solidFill>
                  <a:schemeClr val="accent3"/>
                </a:solidFill>
              </a:rPr>
              <a:t> 쳐다볼 경우 해당하는 </a:t>
            </a:r>
            <a:r>
              <a:rPr lang="en-US" altLang="ko-KR" sz="1400" dirty="0">
                <a:solidFill>
                  <a:schemeClr val="accent3"/>
                </a:solidFill>
              </a:rPr>
              <a:t>Scene</a:t>
            </a:r>
            <a:r>
              <a:rPr lang="ko-KR" altLang="en-US" sz="1400" dirty="0">
                <a:solidFill>
                  <a:schemeClr val="accent3"/>
                </a:solidFill>
              </a:rPr>
              <a:t>으로 넘어가게 합니다</a:t>
            </a:r>
            <a:r>
              <a:rPr lang="en-US" altLang="ko-KR" sz="1200" dirty="0">
                <a:solidFill>
                  <a:schemeClr val="accent3"/>
                </a:solidFill>
              </a:rPr>
              <a:t>.</a:t>
            </a:r>
          </a:p>
          <a:p>
            <a:endParaRPr lang="en-US" altLang="ko-KR" dirty="0">
              <a:solidFill>
                <a:schemeClr val="accent3"/>
              </a:solidFill>
            </a:endParaRPr>
          </a:p>
          <a:p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BDD8F0-C27F-4E7D-823D-A6C3F3CCC38D}"/>
              </a:ext>
            </a:extLst>
          </p:cNvPr>
          <p:cNvSpPr txBox="1"/>
          <p:nvPr/>
        </p:nvSpPr>
        <p:spPr>
          <a:xfrm>
            <a:off x="3140217" y="2794076"/>
            <a:ext cx="25923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3"/>
                </a:solidFill>
              </a:rPr>
              <a:t>플레이 화면</a:t>
            </a:r>
            <a:endParaRPr lang="en-US" altLang="ko-KR" sz="1600" b="1" dirty="0">
              <a:solidFill>
                <a:schemeClr val="accent3"/>
              </a:solidFill>
            </a:endParaRPr>
          </a:p>
          <a:p>
            <a:pPr algn="ctr"/>
            <a:endParaRPr lang="en-US" altLang="ko-KR" dirty="0">
              <a:solidFill>
                <a:schemeClr val="accent3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accent3"/>
                </a:solidFill>
              </a:rPr>
              <a:t>각 방 마다 다시 총을 선택하여 교체할 수 있도록 바닥에 무기를 깔아 놓고</a:t>
            </a:r>
            <a:endParaRPr lang="en-US" altLang="ko-KR" sz="1400" dirty="0">
              <a:solidFill>
                <a:schemeClr val="accent3"/>
              </a:solidFill>
            </a:endParaRPr>
          </a:p>
          <a:p>
            <a:pPr algn="ctr"/>
            <a:endParaRPr lang="en-US" altLang="ko-KR" sz="1400" dirty="0">
              <a:solidFill>
                <a:schemeClr val="accent3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accent3"/>
                </a:solidFill>
              </a:rPr>
              <a:t>적캐릭터가 방마다  랜덤으로 출현하고 다음 방으로 넘어갈수록 더욱 강한 캐릭터들이 등장합니다</a:t>
            </a:r>
            <a:r>
              <a:rPr lang="en-US" altLang="ko-KR" sz="1400" dirty="0">
                <a:solidFill>
                  <a:schemeClr val="accent3"/>
                </a:solidFill>
              </a:rPr>
              <a:t>.</a:t>
            </a:r>
          </a:p>
          <a:p>
            <a:pPr algn="ctr"/>
            <a:endParaRPr lang="en-US" altLang="ko-KR" sz="1400" dirty="0">
              <a:solidFill>
                <a:schemeClr val="accent3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accent3"/>
                </a:solidFill>
              </a:rPr>
              <a:t>적 </a:t>
            </a:r>
            <a:r>
              <a:rPr lang="ko-KR" altLang="en-US" sz="1400" dirty="0" err="1">
                <a:solidFill>
                  <a:schemeClr val="accent3"/>
                </a:solidFill>
              </a:rPr>
              <a:t>케릭터</a:t>
            </a:r>
            <a:r>
              <a:rPr lang="ko-KR" altLang="en-US" sz="1400" dirty="0">
                <a:solidFill>
                  <a:schemeClr val="accent3"/>
                </a:solidFill>
              </a:rPr>
              <a:t> </a:t>
            </a:r>
            <a:r>
              <a:rPr lang="ko-KR" altLang="en-US" sz="1400" dirty="0" err="1">
                <a:solidFill>
                  <a:schemeClr val="accent3"/>
                </a:solidFill>
              </a:rPr>
              <a:t>를</a:t>
            </a:r>
            <a:r>
              <a:rPr lang="ko-KR" altLang="en-US" sz="1400" dirty="0">
                <a:solidFill>
                  <a:schemeClr val="accent3"/>
                </a:solidFill>
              </a:rPr>
              <a:t> 죽일 경우 화면 에 나와있는 스코어에 점수가 더해집니다</a:t>
            </a:r>
            <a:r>
              <a:rPr lang="en-US" altLang="ko-KR" sz="1400" dirty="0">
                <a:solidFill>
                  <a:schemeClr val="accent3"/>
                </a:solidFill>
              </a:rPr>
              <a:t>.</a:t>
            </a:r>
            <a:endParaRPr lang="en-US" altLang="ko-KR" dirty="0">
              <a:solidFill>
                <a:schemeClr val="accent3"/>
              </a:solidFill>
            </a:endParaRPr>
          </a:p>
          <a:p>
            <a:endParaRPr lang="en-US" altLang="ko-KR" dirty="0">
              <a:solidFill>
                <a:schemeClr val="accent3"/>
              </a:solidFill>
            </a:endParaRPr>
          </a:p>
          <a:p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F7FCCF-42CF-4E0A-99AE-C530BCD90C3C}"/>
              </a:ext>
            </a:extLst>
          </p:cNvPr>
          <p:cNvSpPr txBox="1"/>
          <p:nvPr/>
        </p:nvSpPr>
        <p:spPr>
          <a:xfrm>
            <a:off x="6777871" y="2794076"/>
            <a:ext cx="2187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3"/>
                </a:solidFill>
              </a:rPr>
              <a:t>종료 화면</a:t>
            </a:r>
            <a:endParaRPr lang="en-US" altLang="ko-KR" sz="1600" b="1" dirty="0">
              <a:solidFill>
                <a:schemeClr val="accent3"/>
              </a:solidFill>
            </a:endParaRPr>
          </a:p>
          <a:p>
            <a:pPr algn="ctr"/>
            <a:endParaRPr lang="en-US" altLang="ko-KR" sz="1600" b="1" dirty="0">
              <a:solidFill>
                <a:schemeClr val="accent3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accent3"/>
                </a:solidFill>
              </a:rPr>
              <a:t>마지막 방 적 </a:t>
            </a:r>
            <a:r>
              <a:rPr lang="ko-KR" altLang="en-US" sz="1400" dirty="0" err="1">
                <a:solidFill>
                  <a:schemeClr val="accent3"/>
                </a:solidFill>
              </a:rPr>
              <a:t>케릭터</a:t>
            </a:r>
            <a:endParaRPr lang="en-US" altLang="ko-KR" sz="1400" dirty="0">
              <a:solidFill>
                <a:schemeClr val="accent3"/>
              </a:solidFill>
            </a:endParaRPr>
          </a:p>
          <a:p>
            <a:pPr algn="ctr"/>
            <a:endParaRPr lang="en-US" altLang="ko-KR" sz="1400" dirty="0">
              <a:solidFill>
                <a:schemeClr val="accent3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accent3"/>
                </a:solidFill>
              </a:rPr>
              <a:t>보스를 처치할 경우 게임이 종료되며</a:t>
            </a:r>
            <a:endParaRPr lang="en-US" altLang="ko-KR" sz="1400" dirty="0">
              <a:solidFill>
                <a:schemeClr val="accent3"/>
              </a:solidFill>
            </a:endParaRPr>
          </a:p>
          <a:p>
            <a:pPr algn="ctr"/>
            <a:endParaRPr lang="en-US" altLang="ko-KR" sz="1400" dirty="0">
              <a:solidFill>
                <a:schemeClr val="accent3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accent3"/>
                </a:solidFill>
              </a:rPr>
              <a:t> 스코어와 깨기까지 걸린 시간이 화면 중앙에 나옵니다</a:t>
            </a:r>
            <a:r>
              <a:rPr lang="en-US" altLang="ko-KR" sz="1400" dirty="0">
                <a:solidFill>
                  <a:schemeClr val="accent3"/>
                </a:solidFill>
              </a:rPr>
              <a:t>.</a:t>
            </a:r>
            <a:endParaRPr lang="ko-KR" altLang="en-US"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322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진행사항 </a:t>
            </a:r>
            <a:r>
              <a:rPr lang="en-US" altLang="ko-KR" sz="1600" dirty="0"/>
              <a:t>( </a:t>
            </a:r>
            <a:r>
              <a:rPr lang="ko-KR" altLang="en-US" sz="1600" dirty="0"/>
              <a:t>시작 </a:t>
            </a:r>
            <a:r>
              <a:rPr lang="en-US" altLang="ko-KR" sz="1600" dirty="0"/>
              <a:t>&amp; </a:t>
            </a:r>
            <a:r>
              <a:rPr lang="ko-KR" altLang="en-US" sz="1600" dirty="0"/>
              <a:t>연습모드 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7E76881-FD91-4353-9C28-7524B9DAD9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21641D-1532-4064-BAEC-3D695A971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96" y="901551"/>
            <a:ext cx="4457700" cy="22370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14F963-90E9-4B24-A5A9-8FD088B60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700" y="901550"/>
            <a:ext cx="4417300" cy="22370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54ECCEA-C661-4544-AC6D-C93D5D490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46" y="3429000"/>
            <a:ext cx="6692900" cy="301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35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진행사항 </a:t>
            </a:r>
            <a:r>
              <a:rPr lang="en-US" altLang="ko-KR" sz="1600" dirty="0"/>
              <a:t>( </a:t>
            </a:r>
            <a:r>
              <a:rPr lang="ko-KR" altLang="en-US" sz="1600" dirty="0"/>
              <a:t>시작 </a:t>
            </a:r>
            <a:r>
              <a:rPr lang="en-US" altLang="ko-KR" sz="1600" dirty="0"/>
              <a:t>&amp; </a:t>
            </a:r>
            <a:r>
              <a:rPr lang="ko-KR" altLang="en-US" sz="1600" dirty="0"/>
              <a:t>연습모드 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7E76881-FD91-4353-9C28-7524B9DAD9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FAADC7-C0F8-4175-8FAA-6E0B18679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56" y="926951"/>
            <a:ext cx="4263442" cy="2159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DA5D60-C35B-4204-8E3E-A45192126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805" y="926951"/>
            <a:ext cx="4263440" cy="21591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7E05D8-F418-4828-8210-A2B5854B5127}"/>
              </a:ext>
            </a:extLst>
          </p:cNvPr>
          <p:cNvSpPr txBox="1"/>
          <p:nvPr/>
        </p:nvSpPr>
        <p:spPr>
          <a:xfrm>
            <a:off x="232756" y="3619500"/>
            <a:ext cx="867848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Practice Mod </a:t>
            </a:r>
            <a:r>
              <a:rPr lang="ko-KR" altLang="en-US" sz="1600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게임을 시작하기 전 각 총의 연사속도</a:t>
            </a:r>
            <a:r>
              <a:rPr lang="en-US" altLang="ko-KR" sz="1600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설명 같은 것 </a:t>
            </a:r>
            <a:br>
              <a:rPr lang="en-US" altLang="ko-KR" sz="1600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1600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600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들을 적어 놓고 직접 쏴 볼 수 있도록 하는 장소로 점을 가져다 대면 약간의 </a:t>
            </a:r>
            <a:endParaRPr lang="en-US" altLang="ko-KR" sz="1600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시간이 지난 후 이동</a:t>
            </a:r>
            <a:br>
              <a:rPr lang="en-US" altLang="ko-KR" sz="1600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400" b="1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</a:t>
            </a:r>
            <a:r>
              <a:rPr lang="en-US" altLang="ko-KR" sz="2400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제 </a:t>
            </a:r>
            <a:r>
              <a:rPr lang="en-US" altLang="ko-KR" sz="1600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600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스테이지로 이동 하는 곳으로 마찬가지로 점을 가져다 대면</a:t>
            </a:r>
            <a:endParaRPr lang="en-US" altLang="ko-KR" sz="1600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solidFill>
                <a:schemeClr val="accent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solidFill>
                  <a:schemeClr val="accent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약간의 시간이 지난 후 이동</a:t>
            </a:r>
          </a:p>
        </p:txBody>
      </p:sp>
    </p:spTree>
    <p:extLst>
      <p:ext uri="{BB962C8B-B14F-4D97-AF65-F5344CB8AC3E}">
        <p14:creationId xmlns:p14="http://schemas.microsoft.com/office/powerpoint/2010/main" val="4000218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진행사항 </a:t>
            </a:r>
            <a:r>
              <a:rPr lang="en-US" altLang="ko-KR" sz="1600" dirty="0"/>
              <a:t>( </a:t>
            </a:r>
            <a:r>
              <a:rPr lang="ko-KR" altLang="en-US" sz="1600" dirty="0"/>
              <a:t>종료 화면 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7E76881-FD91-4353-9C28-7524B9DAD9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400EA4-E77A-4DA7-9003-67989C7C9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51" y="832189"/>
            <a:ext cx="7879342" cy="3462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213A90-4712-4716-8169-15AD24A38DD9}"/>
              </a:ext>
            </a:extLst>
          </p:cNvPr>
          <p:cNvSpPr txBox="1"/>
          <p:nvPr/>
        </p:nvSpPr>
        <p:spPr>
          <a:xfrm>
            <a:off x="1812297" y="4590590"/>
            <a:ext cx="6341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ko-KR" dirty="0">
                <a:solidFill>
                  <a:schemeClr val="accent3"/>
                </a:solidFill>
              </a:rPr>
            </a:br>
            <a:r>
              <a:rPr lang="ko-KR" altLang="en-US" b="1" dirty="0">
                <a:solidFill>
                  <a:schemeClr val="accent3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최종 보스를 잡고 나면 위같은 화면이 나오면 다시</a:t>
            </a:r>
            <a:endParaRPr lang="en-US" altLang="ko-KR" b="1" dirty="0">
              <a:solidFill>
                <a:schemeClr val="accent3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endParaRPr lang="en-US" altLang="ko-KR" b="1" dirty="0">
              <a:solidFill>
                <a:schemeClr val="accent3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b="1" dirty="0">
                <a:solidFill>
                  <a:schemeClr val="accent3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처음화면으로 돌아갑니다</a:t>
            </a:r>
            <a:r>
              <a:rPr lang="en-US" altLang="ko-KR" dirty="0">
                <a:solidFill>
                  <a:schemeClr val="accent3"/>
                </a:solidFill>
              </a:rPr>
              <a:t>.</a:t>
            </a:r>
            <a:endParaRPr lang="ko-KR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915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사용한 </a:t>
            </a:r>
            <a:r>
              <a:rPr lang="en-US" altLang="ko-KR" dirty="0"/>
              <a:t>&amp; </a:t>
            </a:r>
            <a:r>
              <a:rPr lang="ko-KR" altLang="en-US" dirty="0"/>
              <a:t>사용할 </a:t>
            </a:r>
            <a:r>
              <a:rPr lang="en-US" altLang="ko-KR" dirty="0"/>
              <a:t>Asset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99738" y="1748732"/>
            <a:ext cx="8544523" cy="4299348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1400" b="1" dirty="0"/>
              <a:t>시작화면 </a:t>
            </a:r>
            <a:r>
              <a:rPr lang="en-US" altLang="ko-KR" sz="1400" b="1" dirty="0"/>
              <a:t>– </a:t>
            </a:r>
            <a:r>
              <a:rPr lang="sv-SE" altLang="ko-KR" dirty="0"/>
              <a:t>3D Scifi Kit starter kit </a:t>
            </a:r>
            <a:r>
              <a:rPr lang="ko-KR" altLang="en-US" dirty="0" err="1"/>
              <a:t>에셋</a:t>
            </a:r>
            <a:r>
              <a:rPr lang="ko-KR" altLang="en-US" dirty="0"/>
              <a:t> 변형하여 사용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endParaRPr lang="en-US" altLang="ko-KR" b="1" dirty="0"/>
          </a:p>
          <a:p>
            <a:pPr marL="0" indent="0" algn="ctr">
              <a:buNone/>
            </a:pPr>
            <a:r>
              <a:rPr lang="ko-KR" altLang="en-US" sz="1400" b="1" dirty="0"/>
              <a:t>플레이 화면 </a:t>
            </a:r>
            <a:r>
              <a:rPr lang="en-US" altLang="ko-KR" sz="1400" b="1" dirty="0"/>
              <a:t>- </a:t>
            </a:r>
            <a:r>
              <a:rPr lang="en-US" altLang="ko-KR" sz="1300" dirty="0"/>
              <a:t>3D Free Modular Kit </a:t>
            </a:r>
          </a:p>
          <a:p>
            <a:pPr marL="0" indent="0" algn="ctr">
              <a:buNone/>
            </a:pPr>
            <a:endParaRPr lang="en-US" altLang="ko-KR" b="1" dirty="0"/>
          </a:p>
          <a:p>
            <a:pPr marL="0" indent="0" algn="ctr">
              <a:buNone/>
            </a:pPr>
            <a:r>
              <a:rPr lang="ko-KR" altLang="en-US" sz="1400" b="1" dirty="0"/>
              <a:t>플레이 화면 배경음악 </a:t>
            </a:r>
            <a:r>
              <a:rPr lang="en-US" altLang="ko-KR" sz="1400" b="1" dirty="0"/>
              <a:t>- </a:t>
            </a:r>
            <a:r>
              <a:rPr lang="en-US" altLang="ko-KR" dirty="0"/>
              <a:t>Dynamic Music pack by JLF in Battle Field Loop</a:t>
            </a:r>
          </a:p>
          <a:p>
            <a:pPr marL="0" indent="0" algn="ctr">
              <a:buNone/>
            </a:pPr>
            <a:endParaRPr lang="en-US" altLang="ko-KR" b="1" dirty="0"/>
          </a:p>
          <a:p>
            <a:pPr marL="0" indent="0" algn="ctr">
              <a:buNone/>
            </a:pPr>
            <a:r>
              <a:rPr lang="ko-KR" altLang="en-US" sz="1400" b="1" dirty="0"/>
              <a:t>시작화면 배경음악 </a:t>
            </a:r>
            <a:r>
              <a:rPr lang="en-US" altLang="ko-KR" sz="1400" b="1" dirty="0"/>
              <a:t>– </a:t>
            </a:r>
            <a:r>
              <a:rPr lang="en-US" altLang="ko-KR" dirty="0"/>
              <a:t>Dark Descent 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sz="1400" b="1" dirty="0"/>
              <a:t>무기 </a:t>
            </a:r>
            <a:r>
              <a:rPr lang="en-US" altLang="ko-KR" sz="1400" b="1" dirty="0"/>
              <a:t>- </a:t>
            </a:r>
            <a:r>
              <a:rPr lang="en-US" altLang="ko-KR" dirty="0"/>
              <a:t>Modern Weapons Pack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sz="1400" b="1" dirty="0"/>
              <a:t>적 캐릭터 </a:t>
            </a:r>
            <a:r>
              <a:rPr lang="en-US" altLang="ko-KR" dirty="0"/>
              <a:t>- Low Poly Soldier Demo </a:t>
            </a:r>
            <a:r>
              <a:rPr lang="ko-KR" altLang="en-US" dirty="0"/>
              <a:t>외에 추가예정</a:t>
            </a: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sz="1400" b="1" dirty="0"/>
              <a:t>이펙트</a:t>
            </a:r>
            <a:r>
              <a:rPr lang="ko-KR" altLang="en-US" dirty="0"/>
              <a:t> </a:t>
            </a:r>
            <a:r>
              <a:rPr lang="en-US" altLang="ko-KR" dirty="0"/>
              <a:t>- War FX 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en-US" altLang="ko-KR" sz="1400" b="1" dirty="0" err="1"/>
              <a:t>효과음</a:t>
            </a:r>
            <a:r>
              <a:rPr lang="en-US" altLang="ko-KR" sz="1400" b="1" dirty="0"/>
              <a:t> 총 </a:t>
            </a:r>
            <a:r>
              <a:rPr lang="en-US" altLang="ko-KR" sz="1400" b="1" dirty="0" err="1"/>
              <a:t>사운드</a:t>
            </a:r>
            <a:r>
              <a:rPr lang="en-US" altLang="ko-KR" sz="1400" b="1" dirty="0"/>
              <a:t> </a:t>
            </a:r>
            <a:r>
              <a:rPr lang="en-US" altLang="ko-KR" dirty="0"/>
              <a:t>- Fog of War Gun Sound FX Free 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sv-SE" altLang="ko-KR" dirty="0"/>
          </a:p>
          <a:p>
            <a:pPr marL="0" indent="0" algn="ctr">
              <a:buNone/>
            </a:pPr>
            <a:endParaRPr lang="ko-KR" altLang="en-US" sz="1400" dirty="0"/>
          </a:p>
        </p:txBody>
      </p:sp>
      <p:sp>
        <p:nvSpPr>
          <p:cNvPr id="83" name="Freeform 9"/>
          <p:cNvSpPr>
            <a:spLocks/>
          </p:cNvSpPr>
          <p:nvPr/>
        </p:nvSpPr>
        <p:spPr bwMode="auto">
          <a:xfrm>
            <a:off x="6205882" y="2133995"/>
            <a:ext cx="289808" cy="310082"/>
          </a:xfrm>
          <a:custGeom>
            <a:avLst/>
            <a:gdLst>
              <a:gd name="T0" fmla="*/ 45 w 90"/>
              <a:gd name="T1" fmla="*/ 24 h 96"/>
              <a:gd name="T2" fmla="*/ 36 w 90"/>
              <a:gd name="T3" fmla="*/ 22 h 96"/>
              <a:gd name="T4" fmla="*/ 36 w 90"/>
              <a:gd name="T5" fmla="*/ 0 h 96"/>
              <a:gd name="T6" fmla="*/ 0 w 90"/>
              <a:gd name="T7" fmla="*/ 36 h 96"/>
              <a:gd name="T8" fmla="*/ 36 w 90"/>
              <a:gd name="T9" fmla="*/ 72 h 96"/>
              <a:gd name="T10" fmla="*/ 36 w 90"/>
              <a:gd name="T11" fmla="*/ 49 h 96"/>
              <a:gd name="T12" fmla="*/ 70 w 90"/>
              <a:gd name="T13" fmla="*/ 80 h 96"/>
              <a:gd name="T14" fmla="*/ 57 w 90"/>
              <a:gd name="T15" fmla="*/ 96 h 96"/>
              <a:gd name="T16" fmla="*/ 85 w 90"/>
              <a:gd name="T17" fmla="*/ 73 h 96"/>
              <a:gd name="T18" fmla="*/ 45 w 90"/>
              <a:gd name="T19" fmla="*/ 24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0" h="96">
                <a:moveTo>
                  <a:pt x="45" y="24"/>
                </a:moveTo>
                <a:cubicBezTo>
                  <a:pt x="42" y="23"/>
                  <a:pt x="39" y="23"/>
                  <a:pt x="36" y="22"/>
                </a:cubicBezTo>
                <a:cubicBezTo>
                  <a:pt x="36" y="0"/>
                  <a:pt x="36" y="0"/>
                  <a:pt x="36" y="0"/>
                </a:cubicBezTo>
                <a:cubicBezTo>
                  <a:pt x="0" y="36"/>
                  <a:pt x="0" y="36"/>
                  <a:pt x="0" y="36"/>
                </a:cubicBezTo>
                <a:cubicBezTo>
                  <a:pt x="36" y="72"/>
                  <a:pt x="36" y="72"/>
                  <a:pt x="36" y="72"/>
                </a:cubicBezTo>
                <a:cubicBezTo>
                  <a:pt x="36" y="49"/>
                  <a:pt x="36" y="49"/>
                  <a:pt x="36" y="49"/>
                </a:cubicBezTo>
                <a:cubicBezTo>
                  <a:pt x="64" y="51"/>
                  <a:pt x="75" y="64"/>
                  <a:pt x="70" y="80"/>
                </a:cubicBezTo>
                <a:cubicBezTo>
                  <a:pt x="68" y="87"/>
                  <a:pt x="64" y="92"/>
                  <a:pt x="57" y="96"/>
                </a:cubicBezTo>
                <a:cubicBezTo>
                  <a:pt x="71" y="93"/>
                  <a:pt x="82" y="85"/>
                  <a:pt x="85" y="73"/>
                </a:cubicBezTo>
                <a:cubicBezTo>
                  <a:pt x="90" y="54"/>
                  <a:pt x="73" y="32"/>
                  <a:pt x="45" y="2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116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E4D96-A9C1-4813-AC75-EEE49D2A90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41015" y="1020105"/>
            <a:ext cx="2304256" cy="1107996"/>
          </a:xfrm>
        </p:spPr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7"/>
          </p:nvPr>
        </p:nvSpPr>
        <p:spPr>
          <a:xfrm>
            <a:off x="5241015" y="2759539"/>
            <a:ext cx="3233972" cy="584775"/>
          </a:xfrm>
        </p:spPr>
        <p:txBody>
          <a:bodyPr/>
          <a:lstStyle/>
          <a:p>
            <a:pPr algn="ctr"/>
            <a:r>
              <a:rPr lang="ko-KR" altLang="en-US" sz="3200" dirty="0"/>
              <a:t>문제점 </a:t>
            </a:r>
            <a:r>
              <a:rPr lang="en-US" altLang="ko-KR" sz="3200" dirty="0"/>
              <a:t>&amp; </a:t>
            </a:r>
            <a:r>
              <a:rPr lang="ko-KR" altLang="en-US" sz="3200" dirty="0"/>
              <a:t>고충</a:t>
            </a:r>
          </a:p>
        </p:txBody>
      </p:sp>
    </p:spTree>
    <p:extLst>
      <p:ext uri="{BB962C8B-B14F-4D97-AF65-F5344CB8AC3E}">
        <p14:creationId xmlns:p14="http://schemas.microsoft.com/office/powerpoint/2010/main" val="2299416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템플릿_봄날의꽃">
      <a:dk1>
        <a:srgbClr val="FFFFFF"/>
      </a:dk1>
      <a:lt1>
        <a:srgbClr val="00BEFF"/>
      </a:lt1>
      <a:dk2>
        <a:srgbClr val="DBE5F1"/>
      </a:dk2>
      <a:lt2>
        <a:srgbClr val="7F7F7F"/>
      </a:lt2>
      <a:accent1>
        <a:srgbClr val="4F81BD"/>
      </a:accent1>
      <a:accent2>
        <a:srgbClr val="92CDDC"/>
      </a:accent2>
      <a:accent3>
        <a:srgbClr val="0C1621"/>
      </a:accent3>
      <a:accent4>
        <a:srgbClr val="D99694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14433</TotalTime>
  <Words>567</Words>
  <Application>Microsoft Office PowerPoint</Application>
  <PresentationFormat>화면 슬라이드 쇼(4:3)</PresentationFormat>
  <Paragraphs>126</Paragraphs>
  <Slides>13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굴림</vt:lpstr>
      <vt:lpstr>돋움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2. 기획 내용</vt:lpstr>
      <vt:lpstr>2. 진행사항 ( 시작 &amp; 연습모드 )</vt:lpstr>
      <vt:lpstr>2. 진행사항 ( 시작 &amp; 연습모드 )</vt:lpstr>
      <vt:lpstr>2. 진행사항 ( 종료 화면 )</vt:lpstr>
      <vt:lpstr>3. 사용한 &amp; 사용할 Asset</vt:lpstr>
      <vt:lpstr>PowerPoint 프레젠테이션</vt:lpstr>
      <vt:lpstr>문제점 &amp; 고충</vt:lpstr>
      <vt:lpstr>PowerPoint 프레젠테이션</vt:lpstr>
      <vt:lpstr>앞으로의 진행 방향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파워포인트배경(봄의 꽃)</dc:title>
  <dc:creator>㈜비즈폼</dc:creator>
  <dc:description>무단 복제 배포시 법적 불이익을 받을 수 있습니다.</dc:description>
  <cp:lastModifiedBy>김 민우</cp:lastModifiedBy>
  <cp:revision>776</cp:revision>
  <dcterms:created xsi:type="dcterms:W3CDTF">2013-12-05T04:50:26Z</dcterms:created>
  <dcterms:modified xsi:type="dcterms:W3CDTF">2020-08-12T11:01:22Z</dcterms:modified>
  <cp:category>본 문서의 저작권은 비즈폼에 있습니다.</cp:category>
</cp:coreProperties>
</file>